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scha Dettmar" initials="SD" lastIdx="9" clrIdx="0">
    <p:extLst>
      <p:ext uri="{19B8F6BF-5375-455C-9EA6-DF929625EA0E}">
        <p15:presenceInfo xmlns:p15="http://schemas.microsoft.com/office/powerpoint/2012/main" userId="S::s.dettmar@bankhaus-scheich.de::2da04420-0095-41d6-9164-ceb582a5fba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80" autoAdjust="0"/>
    <p:restoredTop sz="94660"/>
  </p:normalViewPr>
  <p:slideViewPr>
    <p:cSldViewPr snapToGrid="0">
      <p:cViewPr>
        <p:scale>
          <a:sx n="90" d="100"/>
          <a:sy n="90" d="100"/>
        </p:scale>
        <p:origin x="2394" y="-1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C9D6B0-B932-4951-BA5A-6E4F3C77573A}" type="datetimeFigureOut">
              <a:rPr lang="de-DE" smtClean="0"/>
              <a:t>17.09.2024</a:t>
            </a:fld>
            <a:endParaRPr lang="de-DE"/>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A8B72A-8A21-45EE-8C30-53C4EBE9A9C8}" type="slidenum">
              <a:rPr lang="de-DE" smtClean="0"/>
              <a:t>‹Nr.›</a:t>
            </a:fld>
            <a:endParaRPr lang="de-DE"/>
          </a:p>
        </p:txBody>
      </p:sp>
    </p:spTree>
    <p:extLst>
      <p:ext uri="{BB962C8B-B14F-4D97-AF65-F5344CB8AC3E}">
        <p14:creationId xmlns:p14="http://schemas.microsoft.com/office/powerpoint/2010/main" val="2978038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5"/>
          </p:nvPr>
        </p:nvSpPr>
        <p:spPr/>
        <p:txBody>
          <a:bodyPr/>
          <a:lstStyle/>
          <a:p>
            <a:fld id="{92A8B72A-8A21-45EE-8C30-53C4EBE9A9C8}" type="slidenum">
              <a:rPr lang="de-DE" smtClean="0"/>
              <a:t>1</a:t>
            </a:fld>
            <a:endParaRPr lang="de-DE"/>
          </a:p>
        </p:txBody>
      </p:sp>
    </p:spTree>
    <p:extLst>
      <p:ext uri="{BB962C8B-B14F-4D97-AF65-F5344CB8AC3E}">
        <p14:creationId xmlns:p14="http://schemas.microsoft.com/office/powerpoint/2010/main" val="1330148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2DE262-FCF0-405F-87AC-BDCE64AB830C}" type="datetimeFigureOut">
              <a:rPr lang="de-DE" smtClean="0"/>
              <a:t>17.09.2024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BD1E9EC-31B1-448E-9B3C-65DC60CEEC87}" type="slidenum">
              <a:rPr lang="de-DE" smtClean="0"/>
              <a:t>‹Nr.›</a:t>
            </a:fld>
            <a:endParaRPr lang="de-DE"/>
          </a:p>
        </p:txBody>
      </p:sp>
    </p:spTree>
    <p:extLst>
      <p:ext uri="{BB962C8B-B14F-4D97-AF65-F5344CB8AC3E}">
        <p14:creationId xmlns:p14="http://schemas.microsoft.com/office/powerpoint/2010/main" val="3865199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2DE262-FCF0-405F-87AC-BDCE64AB830C}" type="datetimeFigureOut">
              <a:rPr lang="de-DE" smtClean="0"/>
              <a:t>17.09.2024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BD1E9EC-31B1-448E-9B3C-65DC60CEEC87}" type="slidenum">
              <a:rPr lang="de-DE" smtClean="0"/>
              <a:t>‹Nr.›</a:t>
            </a:fld>
            <a:endParaRPr lang="de-DE"/>
          </a:p>
        </p:txBody>
      </p:sp>
    </p:spTree>
    <p:extLst>
      <p:ext uri="{BB962C8B-B14F-4D97-AF65-F5344CB8AC3E}">
        <p14:creationId xmlns:p14="http://schemas.microsoft.com/office/powerpoint/2010/main" val="2615166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2DE262-FCF0-405F-87AC-BDCE64AB830C}" type="datetimeFigureOut">
              <a:rPr lang="de-DE" smtClean="0"/>
              <a:t>17.09.2024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BD1E9EC-31B1-448E-9B3C-65DC60CEEC87}" type="slidenum">
              <a:rPr lang="de-DE" smtClean="0"/>
              <a:t>‹Nr.›</a:t>
            </a:fld>
            <a:endParaRPr lang="de-DE"/>
          </a:p>
        </p:txBody>
      </p:sp>
    </p:spTree>
    <p:extLst>
      <p:ext uri="{BB962C8B-B14F-4D97-AF65-F5344CB8AC3E}">
        <p14:creationId xmlns:p14="http://schemas.microsoft.com/office/powerpoint/2010/main" val="1874691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2DE262-FCF0-405F-87AC-BDCE64AB830C}" type="datetimeFigureOut">
              <a:rPr lang="de-DE" smtClean="0"/>
              <a:t>17.09.2024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BD1E9EC-31B1-448E-9B3C-65DC60CEEC87}" type="slidenum">
              <a:rPr lang="de-DE" smtClean="0"/>
              <a:t>‹Nr.›</a:t>
            </a:fld>
            <a:endParaRPr lang="de-DE"/>
          </a:p>
        </p:txBody>
      </p:sp>
    </p:spTree>
    <p:extLst>
      <p:ext uri="{BB962C8B-B14F-4D97-AF65-F5344CB8AC3E}">
        <p14:creationId xmlns:p14="http://schemas.microsoft.com/office/powerpoint/2010/main" val="2085612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2DE262-FCF0-405F-87AC-BDCE64AB830C}" type="datetimeFigureOut">
              <a:rPr lang="de-DE" smtClean="0"/>
              <a:t>17.09.2024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BD1E9EC-31B1-448E-9B3C-65DC60CEEC87}" type="slidenum">
              <a:rPr lang="de-DE" smtClean="0"/>
              <a:t>‹Nr.›</a:t>
            </a:fld>
            <a:endParaRPr lang="de-DE"/>
          </a:p>
        </p:txBody>
      </p:sp>
    </p:spTree>
    <p:extLst>
      <p:ext uri="{BB962C8B-B14F-4D97-AF65-F5344CB8AC3E}">
        <p14:creationId xmlns:p14="http://schemas.microsoft.com/office/powerpoint/2010/main" val="3657450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2DE262-FCF0-405F-87AC-BDCE64AB830C}" type="datetimeFigureOut">
              <a:rPr lang="de-DE" smtClean="0"/>
              <a:t>17.09.2024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BD1E9EC-31B1-448E-9B3C-65DC60CEEC87}" type="slidenum">
              <a:rPr lang="de-DE" smtClean="0"/>
              <a:t>‹Nr.›</a:t>
            </a:fld>
            <a:endParaRPr lang="de-DE"/>
          </a:p>
        </p:txBody>
      </p:sp>
    </p:spTree>
    <p:extLst>
      <p:ext uri="{BB962C8B-B14F-4D97-AF65-F5344CB8AC3E}">
        <p14:creationId xmlns:p14="http://schemas.microsoft.com/office/powerpoint/2010/main" val="2438058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2DE262-FCF0-405F-87AC-BDCE64AB830C}" type="datetimeFigureOut">
              <a:rPr lang="de-DE" smtClean="0"/>
              <a:t>17.09.2024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EBD1E9EC-31B1-448E-9B3C-65DC60CEEC87}" type="slidenum">
              <a:rPr lang="de-DE" smtClean="0"/>
              <a:t>‹Nr.›</a:t>
            </a:fld>
            <a:endParaRPr lang="de-DE"/>
          </a:p>
        </p:txBody>
      </p:sp>
    </p:spTree>
    <p:extLst>
      <p:ext uri="{BB962C8B-B14F-4D97-AF65-F5344CB8AC3E}">
        <p14:creationId xmlns:p14="http://schemas.microsoft.com/office/powerpoint/2010/main" val="3207524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2DE262-FCF0-405F-87AC-BDCE64AB830C}" type="datetimeFigureOut">
              <a:rPr lang="de-DE" smtClean="0"/>
              <a:t>17.09.2024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EBD1E9EC-31B1-448E-9B3C-65DC60CEEC87}" type="slidenum">
              <a:rPr lang="de-DE" smtClean="0"/>
              <a:t>‹Nr.›</a:t>
            </a:fld>
            <a:endParaRPr lang="de-DE"/>
          </a:p>
        </p:txBody>
      </p:sp>
    </p:spTree>
    <p:extLst>
      <p:ext uri="{BB962C8B-B14F-4D97-AF65-F5344CB8AC3E}">
        <p14:creationId xmlns:p14="http://schemas.microsoft.com/office/powerpoint/2010/main" val="184189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2DE262-FCF0-405F-87AC-BDCE64AB830C}" type="datetimeFigureOut">
              <a:rPr lang="de-DE" smtClean="0"/>
              <a:t>17.09.2024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EBD1E9EC-31B1-448E-9B3C-65DC60CEEC87}" type="slidenum">
              <a:rPr lang="de-DE" smtClean="0"/>
              <a:t>‹Nr.›</a:t>
            </a:fld>
            <a:endParaRPr lang="de-DE"/>
          </a:p>
        </p:txBody>
      </p:sp>
    </p:spTree>
    <p:extLst>
      <p:ext uri="{BB962C8B-B14F-4D97-AF65-F5344CB8AC3E}">
        <p14:creationId xmlns:p14="http://schemas.microsoft.com/office/powerpoint/2010/main" val="2600889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E2DE262-FCF0-405F-87AC-BDCE64AB830C}" type="datetimeFigureOut">
              <a:rPr lang="de-DE" smtClean="0"/>
              <a:t>17.09.2024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BD1E9EC-31B1-448E-9B3C-65DC60CEEC87}" type="slidenum">
              <a:rPr lang="de-DE" smtClean="0"/>
              <a:t>‹Nr.›</a:t>
            </a:fld>
            <a:endParaRPr lang="de-DE"/>
          </a:p>
        </p:txBody>
      </p:sp>
    </p:spTree>
    <p:extLst>
      <p:ext uri="{BB962C8B-B14F-4D97-AF65-F5344CB8AC3E}">
        <p14:creationId xmlns:p14="http://schemas.microsoft.com/office/powerpoint/2010/main" val="3480057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E2DE262-FCF0-405F-87AC-BDCE64AB830C}" type="datetimeFigureOut">
              <a:rPr lang="de-DE" smtClean="0"/>
              <a:t>17.09.2024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BD1E9EC-31B1-448E-9B3C-65DC60CEEC87}" type="slidenum">
              <a:rPr lang="de-DE" smtClean="0"/>
              <a:t>‹Nr.›</a:t>
            </a:fld>
            <a:endParaRPr lang="de-DE"/>
          </a:p>
        </p:txBody>
      </p:sp>
    </p:spTree>
    <p:extLst>
      <p:ext uri="{BB962C8B-B14F-4D97-AF65-F5344CB8AC3E}">
        <p14:creationId xmlns:p14="http://schemas.microsoft.com/office/powerpoint/2010/main" val="744591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E2DE262-FCF0-405F-87AC-BDCE64AB830C}" type="datetimeFigureOut">
              <a:rPr lang="de-DE" smtClean="0"/>
              <a:t>17.09.2024</a:t>
            </a:fld>
            <a:endParaRPr lang="de-D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BD1E9EC-31B1-448E-9B3C-65DC60CEEC87}" type="slidenum">
              <a:rPr lang="de-DE" smtClean="0"/>
              <a:t>‹Nr.›</a:t>
            </a:fld>
            <a:endParaRPr lang="de-DE"/>
          </a:p>
        </p:txBody>
      </p:sp>
    </p:spTree>
    <p:extLst>
      <p:ext uri="{BB962C8B-B14F-4D97-AF65-F5344CB8AC3E}">
        <p14:creationId xmlns:p14="http://schemas.microsoft.com/office/powerpoint/2010/main" val="7232915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rriere@bankhaus-scheich.d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a:extLst>
              <a:ext uri="{FF2B5EF4-FFF2-40B4-BE49-F238E27FC236}">
                <a16:creationId xmlns:a16="http://schemas.microsoft.com/office/drawing/2014/main" id="{C0535280-AE6B-48FE-9ABB-4995C29BE0AD}"/>
              </a:ext>
            </a:extLst>
          </p:cNvPr>
          <p:cNvSpPr txBox="1"/>
          <p:nvPr/>
        </p:nvSpPr>
        <p:spPr>
          <a:xfrm>
            <a:off x="45422" y="3249052"/>
            <a:ext cx="3175415" cy="5305940"/>
          </a:xfrm>
          <a:prstGeom prst="rect">
            <a:avLst/>
          </a:prstGeom>
        </p:spPr>
        <p:txBody>
          <a:bodyPr vert="horz" wrap="square" lIns="0" tIns="12065" rIns="0" bIns="0" rtlCol="0">
            <a:spAutoFit/>
          </a:bodyPr>
          <a:lstStyle/>
          <a:p>
            <a:pPr marL="12700" marR="600710">
              <a:lnSpc>
                <a:spcPct val="100000"/>
              </a:lnSpc>
              <a:spcAft>
                <a:spcPts val="600"/>
              </a:spcAft>
              <a:tabLst>
                <a:tab pos="184785" algn="l"/>
                <a:tab pos="185420" algn="l"/>
              </a:tabLst>
            </a:pPr>
            <a:r>
              <a:rPr lang="de-DE" sz="1100" b="1" spc="-10" dirty="0">
                <a:solidFill>
                  <a:schemeClr val="accent1">
                    <a:lumMod val="75000"/>
                  </a:schemeClr>
                </a:solidFill>
                <a:cs typeface="Arial"/>
              </a:rPr>
              <a:t>Your Tasks: </a:t>
            </a:r>
          </a:p>
          <a:p>
            <a:pPr marL="184785" indent="-172085">
              <a:lnSpc>
                <a:spcPct val="100000"/>
              </a:lnSpc>
              <a:buChar char="•"/>
              <a:tabLst>
                <a:tab pos="184785" algn="l"/>
                <a:tab pos="185420" algn="l"/>
              </a:tabLst>
            </a:pPr>
            <a:r>
              <a:rPr lang="en-US" sz="1000" dirty="0">
                <a:solidFill>
                  <a:schemeClr val="tx1">
                    <a:lumMod val="65000"/>
                    <a:lumOff val="35000"/>
                  </a:schemeClr>
                </a:solidFill>
                <a:cs typeface="Arial"/>
              </a:rPr>
              <a:t>Build, lead and manage a high-performing development team, ensuring efficient and effective delivery of software projects</a:t>
            </a:r>
            <a:endParaRPr lang="en-IE" sz="1000" dirty="0">
              <a:solidFill>
                <a:schemeClr val="tx1">
                  <a:lumMod val="65000"/>
                  <a:lumOff val="35000"/>
                </a:schemeClr>
              </a:solidFill>
              <a:cs typeface="Arial"/>
            </a:endParaRPr>
          </a:p>
          <a:p>
            <a:pPr marL="184785" indent="-172085">
              <a:buChar char="•"/>
              <a:tabLst>
                <a:tab pos="184785" algn="l"/>
                <a:tab pos="185420" algn="l"/>
              </a:tabLst>
            </a:pPr>
            <a:r>
              <a:rPr lang="en-US" sz="1000" dirty="0">
                <a:solidFill>
                  <a:schemeClr val="tx1">
                    <a:lumMod val="65000"/>
                    <a:lumOff val="35000"/>
                  </a:schemeClr>
                </a:solidFill>
                <a:cs typeface="Arial"/>
              </a:rPr>
              <a:t>Oversee the entire software development lifecycle, from concept to deployment, ensuring adherence to best practices and agile methodologies</a:t>
            </a:r>
          </a:p>
          <a:p>
            <a:pPr marL="184785" indent="-172085">
              <a:buChar char="•"/>
              <a:tabLst>
                <a:tab pos="184785" algn="l"/>
                <a:tab pos="185420" algn="l"/>
              </a:tabLst>
            </a:pPr>
            <a:r>
              <a:rPr lang="en-US" sz="1000" dirty="0">
                <a:solidFill>
                  <a:schemeClr val="tx1">
                    <a:lumMod val="65000"/>
                    <a:lumOff val="35000"/>
                  </a:schemeClr>
                </a:solidFill>
                <a:cs typeface="Arial"/>
              </a:rPr>
              <a:t>Collaborate closely with cross-functional teams, including product management, design, and operations, to define project scope, goals, and deliverables</a:t>
            </a:r>
          </a:p>
          <a:p>
            <a:pPr marL="184785" indent="-172085">
              <a:buChar char="•"/>
              <a:tabLst>
                <a:tab pos="184785" algn="l"/>
                <a:tab pos="185420" algn="l"/>
              </a:tabLst>
            </a:pPr>
            <a:r>
              <a:rPr lang="en-US" sz="1000" dirty="0">
                <a:solidFill>
                  <a:schemeClr val="tx1">
                    <a:lumMod val="65000"/>
                    <a:lumOff val="35000"/>
                  </a:schemeClr>
                </a:solidFill>
                <a:cs typeface="Arial"/>
              </a:rPr>
              <a:t>Foster a culture of continuous improvement, encouraging innovation and the adoption of new technologies and practices, ensuring the team remains competitive and at the forefront of industry trends </a:t>
            </a:r>
          </a:p>
          <a:p>
            <a:pPr marL="184785" indent="-172085" fontAlgn="base">
              <a:buFont typeface="Arial" panose="020B0604020202020204" pitchFamily="34" charset="0"/>
              <a:buChar char="•"/>
              <a:tabLst>
                <a:tab pos="184785" algn="l"/>
                <a:tab pos="185420" algn="l"/>
              </a:tabLst>
            </a:pPr>
            <a:r>
              <a:rPr lang="en-US" sz="1000" dirty="0">
                <a:solidFill>
                  <a:schemeClr val="tx1">
                    <a:lumMod val="65000"/>
                    <a:lumOff val="35000"/>
                  </a:schemeClr>
                </a:solidFill>
                <a:cs typeface="Arial"/>
              </a:rPr>
              <a:t>Develop and manage the development budget, ensuring that resources are used effectively and efficiently</a:t>
            </a:r>
          </a:p>
          <a:p>
            <a:pPr marL="184785" indent="-172085" fontAlgn="base">
              <a:buFont typeface="Arial" panose="020B0604020202020204" pitchFamily="34" charset="0"/>
              <a:buChar char="•"/>
              <a:tabLst>
                <a:tab pos="184785" algn="l"/>
                <a:tab pos="185420" algn="l"/>
              </a:tabLst>
            </a:pPr>
            <a:r>
              <a:rPr lang="en-US" sz="1000" dirty="0">
                <a:solidFill>
                  <a:schemeClr val="tx1">
                    <a:lumMod val="65000"/>
                    <a:lumOff val="35000"/>
                  </a:schemeClr>
                </a:solidFill>
                <a:cs typeface="Arial"/>
              </a:rPr>
              <a:t>Implement and enforce best practices for coding, testing, and deployment to ensure the highest quality of deliverables</a:t>
            </a:r>
          </a:p>
          <a:p>
            <a:pPr marL="184785" indent="-172085" fontAlgn="base">
              <a:buFont typeface="Arial" panose="020B0604020202020204" pitchFamily="34" charset="0"/>
              <a:buChar char="•"/>
              <a:tabLst>
                <a:tab pos="184785" algn="l"/>
                <a:tab pos="185420" algn="l"/>
              </a:tabLst>
            </a:pPr>
            <a:r>
              <a:rPr lang="en-US" sz="1000" dirty="0">
                <a:solidFill>
                  <a:schemeClr val="tx1">
                    <a:lumMod val="65000"/>
                    <a:lumOff val="35000"/>
                  </a:schemeClr>
                </a:solidFill>
                <a:cs typeface="Arial"/>
              </a:rPr>
              <a:t>Make decisions regarding the technology stack, tools, and frameworks to ensure scalability, reliability, and efficiency </a:t>
            </a:r>
          </a:p>
          <a:p>
            <a:pPr marL="184785" indent="-172085" fontAlgn="base">
              <a:buFont typeface="Arial" panose="020B0604020202020204" pitchFamily="34" charset="0"/>
              <a:buChar char="•"/>
              <a:tabLst>
                <a:tab pos="184785" algn="l"/>
                <a:tab pos="185420" algn="l"/>
              </a:tabLst>
            </a:pPr>
            <a:r>
              <a:rPr lang="en-US" sz="1000" dirty="0">
                <a:solidFill>
                  <a:schemeClr val="tx1">
                    <a:lumMod val="65000"/>
                    <a:lumOff val="35000"/>
                  </a:schemeClr>
                </a:solidFill>
                <a:cs typeface="Arial"/>
              </a:rPr>
              <a:t>Oversee architectural decisions and ensure the development of scalable and maintainable systems </a:t>
            </a:r>
          </a:p>
          <a:p>
            <a:pPr marL="184785" indent="-172085" fontAlgn="base">
              <a:buFont typeface="Arial" panose="020B0604020202020204" pitchFamily="34" charset="0"/>
              <a:buChar char="•"/>
              <a:tabLst>
                <a:tab pos="184785" algn="l"/>
                <a:tab pos="185420" algn="l"/>
              </a:tabLst>
            </a:pPr>
            <a:r>
              <a:rPr lang="en-US" sz="1000" dirty="0">
                <a:solidFill>
                  <a:schemeClr val="tx1">
                    <a:lumMod val="65000"/>
                    <a:lumOff val="35000"/>
                  </a:schemeClr>
                </a:solidFill>
                <a:cs typeface="Arial"/>
              </a:rPr>
              <a:t>Identify and mitigate relevant risks associated with software development, ensuring a smooth and predictable development process </a:t>
            </a:r>
          </a:p>
          <a:p>
            <a:pPr marL="184785" indent="-172085" fontAlgn="base">
              <a:buFont typeface="Arial" panose="020B0604020202020204" pitchFamily="34" charset="0"/>
              <a:buChar char="•"/>
              <a:tabLst>
                <a:tab pos="184785" algn="l"/>
                <a:tab pos="185420" algn="l"/>
              </a:tabLst>
            </a:pPr>
            <a:endParaRPr lang="en-US" sz="1000" dirty="0">
              <a:solidFill>
                <a:schemeClr val="tx1">
                  <a:lumMod val="65000"/>
                  <a:lumOff val="35000"/>
                </a:schemeClr>
              </a:solidFill>
              <a:cs typeface="Arial"/>
            </a:endParaRPr>
          </a:p>
          <a:p>
            <a:pPr marL="184785" indent="-172085">
              <a:buChar char="•"/>
              <a:tabLst>
                <a:tab pos="184785" algn="l"/>
                <a:tab pos="185420" algn="l"/>
              </a:tabLst>
            </a:pPr>
            <a:endParaRPr lang="en-US" sz="1000" dirty="0">
              <a:solidFill>
                <a:schemeClr val="tx1">
                  <a:lumMod val="65000"/>
                  <a:lumOff val="35000"/>
                </a:schemeClr>
              </a:solidFill>
              <a:cs typeface="Arial"/>
            </a:endParaRPr>
          </a:p>
          <a:p>
            <a:pPr marL="184785" indent="-172085" fontAlgn="base">
              <a:buFont typeface="Arial" panose="020B0604020202020204" pitchFamily="34" charset="0"/>
              <a:buChar char="•"/>
              <a:tabLst>
                <a:tab pos="184785" algn="l"/>
                <a:tab pos="185420" algn="l"/>
              </a:tabLst>
            </a:pPr>
            <a:endParaRPr lang="en-US" sz="1000" dirty="0">
              <a:solidFill>
                <a:schemeClr val="tx1">
                  <a:lumMod val="65000"/>
                  <a:lumOff val="35000"/>
                </a:schemeClr>
              </a:solidFill>
              <a:cs typeface="Arial"/>
            </a:endParaRPr>
          </a:p>
          <a:p>
            <a:pPr marL="184785" indent="-172085" fontAlgn="base">
              <a:buFont typeface="Arial" panose="020B0604020202020204" pitchFamily="34" charset="0"/>
              <a:buChar char="•"/>
              <a:tabLst>
                <a:tab pos="184785" algn="l"/>
                <a:tab pos="185420" algn="l"/>
              </a:tabLst>
            </a:pPr>
            <a:endParaRPr lang="en-US" sz="1000" dirty="0">
              <a:solidFill>
                <a:schemeClr val="tx1">
                  <a:lumMod val="65000"/>
                  <a:lumOff val="35000"/>
                </a:schemeClr>
              </a:solidFill>
              <a:cs typeface="Arial"/>
            </a:endParaRPr>
          </a:p>
          <a:p>
            <a:pPr marL="184785" indent="-172085">
              <a:buChar char="•"/>
              <a:tabLst>
                <a:tab pos="184785" algn="l"/>
                <a:tab pos="185420" algn="l"/>
              </a:tabLst>
            </a:pPr>
            <a:endParaRPr lang="en-US" sz="1000" dirty="0">
              <a:solidFill>
                <a:schemeClr val="tx1">
                  <a:lumMod val="65000"/>
                  <a:lumOff val="35000"/>
                </a:schemeClr>
              </a:solidFill>
              <a:cs typeface="Arial"/>
            </a:endParaRPr>
          </a:p>
          <a:p>
            <a:pPr marL="184785" indent="-172085">
              <a:buChar char="•"/>
              <a:tabLst>
                <a:tab pos="184785" algn="l"/>
                <a:tab pos="185420" algn="l"/>
              </a:tabLst>
            </a:pPr>
            <a:endParaRPr lang="en-IE" sz="1000" dirty="0">
              <a:solidFill>
                <a:schemeClr val="tx1">
                  <a:lumMod val="65000"/>
                  <a:lumOff val="35000"/>
                </a:schemeClr>
              </a:solidFill>
              <a:cs typeface="Arial"/>
            </a:endParaRPr>
          </a:p>
        </p:txBody>
      </p:sp>
      <p:sp>
        <p:nvSpPr>
          <p:cNvPr id="6" name="object 7">
            <a:extLst>
              <a:ext uri="{FF2B5EF4-FFF2-40B4-BE49-F238E27FC236}">
                <a16:creationId xmlns:a16="http://schemas.microsoft.com/office/drawing/2014/main" id="{015D4A7B-E4CA-4060-86E0-CEDBB977766D}"/>
              </a:ext>
            </a:extLst>
          </p:cNvPr>
          <p:cNvSpPr txBox="1"/>
          <p:nvPr/>
        </p:nvSpPr>
        <p:spPr>
          <a:xfrm>
            <a:off x="3400465" y="3133174"/>
            <a:ext cx="3175415" cy="3643946"/>
          </a:xfrm>
          <a:prstGeom prst="rect">
            <a:avLst/>
          </a:prstGeom>
        </p:spPr>
        <p:txBody>
          <a:bodyPr vert="horz" wrap="square" lIns="0" tIns="12065" rIns="0" bIns="0" rtlCol="0">
            <a:spAutoFit/>
          </a:bodyPr>
          <a:lstStyle/>
          <a:p>
            <a:pPr marL="12700" marR="307340">
              <a:lnSpc>
                <a:spcPct val="100000"/>
              </a:lnSpc>
              <a:spcAft>
                <a:spcPts val="600"/>
              </a:spcAft>
              <a:tabLst>
                <a:tab pos="184785" algn="l"/>
                <a:tab pos="185420" algn="l"/>
              </a:tabLst>
            </a:pPr>
            <a:r>
              <a:rPr lang="de-DE" sz="1100" b="1" spc="-5" dirty="0">
                <a:solidFill>
                  <a:schemeClr val="accent1">
                    <a:lumMod val="75000"/>
                  </a:schemeClr>
                </a:solidFill>
                <a:cs typeface="Arial"/>
              </a:rPr>
              <a:t>Your Profile:</a:t>
            </a:r>
          </a:p>
          <a:p>
            <a:pPr marL="184785" indent="-172085">
              <a:lnSpc>
                <a:spcPct val="100000"/>
              </a:lnSpc>
              <a:buChar char="•"/>
              <a:tabLst>
                <a:tab pos="184785" algn="l"/>
                <a:tab pos="185420" algn="l"/>
              </a:tabLst>
            </a:pPr>
            <a:r>
              <a:rPr lang="en-US" sz="1000" dirty="0">
                <a:solidFill>
                  <a:schemeClr val="tx1">
                    <a:lumMod val="65000"/>
                    <a:lumOff val="35000"/>
                  </a:schemeClr>
                </a:solidFill>
                <a:cs typeface="Arial"/>
              </a:rPr>
              <a:t>Bachelor’s degree in Computer Science, Engineering, or a related field. Master’s degree is a plus</a:t>
            </a:r>
          </a:p>
          <a:p>
            <a:pPr marL="184785" indent="-172085">
              <a:lnSpc>
                <a:spcPct val="100000"/>
              </a:lnSpc>
              <a:buChar char="•"/>
              <a:tabLst>
                <a:tab pos="184785" algn="l"/>
                <a:tab pos="185420" algn="l"/>
              </a:tabLst>
            </a:pPr>
            <a:r>
              <a:rPr lang="en-US" sz="1000" dirty="0">
                <a:solidFill>
                  <a:schemeClr val="tx1">
                    <a:lumMod val="65000"/>
                    <a:lumOff val="35000"/>
                  </a:schemeClr>
                </a:solidFill>
                <a:cs typeface="Arial"/>
              </a:rPr>
              <a:t>Minimum of 5 years of experience managing agile development teams, with a strong understanding of agile methodologies (e.g., Scrum, Kanban). </a:t>
            </a:r>
          </a:p>
          <a:p>
            <a:pPr marL="184785" indent="-172085">
              <a:lnSpc>
                <a:spcPct val="100000"/>
              </a:lnSpc>
              <a:buChar char="•"/>
              <a:tabLst>
                <a:tab pos="184785" algn="l"/>
                <a:tab pos="185420" algn="l"/>
              </a:tabLst>
            </a:pPr>
            <a:r>
              <a:rPr lang="en-US" sz="1000" dirty="0">
                <a:solidFill>
                  <a:schemeClr val="tx1">
                    <a:lumMod val="65000"/>
                    <a:lumOff val="35000"/>
                  </a:schemeClr>
                </a:solidFill>
                <a:cs typeface="Arial"/>
              </a:rPr>
              <a:t>Proven experience in leading the development of complex software products, with a strong focus on quality, scalability, and performance. </a:t>
            </a:r>
          </a:p>
          <a:p>
            <a:pPr marL="184785" indent="-172085">
              <a:lnSpc>
                <a:spcPct val="100000"/>
              </a:lnSpc>
              <a:buChar char="•"/>
              <a:tabLst>
                <a:tab pos="184785" algn="l"/>
                <a:tab pos="185420" algn="l"/>
              </a:tabLst>
            </a:pPr>
            <a:r>
              <a:rPr lang="en-US" sz="1000" dirty="0">
                <a:solidFill>
                  <a:schemeClr val="tx1">
                    <a:lumMod val="65000"/>
                    <a:lumOff val="35000"/>
                  </a:schemeClr>
                </a:solidFill>
                <a:cs typeface="Arial"/>
              </a:rPr>
              <a:t>Excellent leadership and team management skills, with a track record of building and motivating high-performing teams. </a:t>
            </a:r>
          </a:p>
          <a:p>
            <a:pPr marL="184785" indent="-172085">
              <a:lnSpc>
                <a:spcPct val="100000"/>
              </a:lnSpc>
              <a:buChar char="•"/>
              <a:tabLst>
                <a:tab pos="184785" algn="l"/>
                <a:tab pos="185420" algn="l"/>
              </a:tabLst>
            </a:pPr>
            <a:r>
              <a:rPr lang="en-US" sz="1000" dirty="0">
                <a:solidFill>
                  <a:schemeClr val="tx1">
                    <a:lumMod val="65000"/>
                    <a:lumOff val="35000"/>
                  </a:schemeClr>
                </a:solidFill>
                <a:cs typeface="Arial"/>
              </a:rPr>
              <a:t>Strong technical background with hands-on experience in software development, architecture, and design. </a:t>
            </a:r>
          </a:p>
          <a:p>
            <a:pPr marL="184785" indent="-172085">
              <a:lnSpc>
                <a:spcPct val="100000"/>
              </a:lnSpc>
              <a:buChar char="•"/>
              <a:tabLst>
                <a:tab pos="184785" algn="l"/>
                <a:tab pos="185420" algn="l"/>
              </a:tabLst>
            </a:pPr>
            <a:r>
              <a:rPr lang="en-US" sz="1000" dirty="0">
                <a:solidFill>
                  <a:schemeClr val="tx1">
                    <a:lumMod val="65000"/>
                    <a:lumOff val="35000"/>
                  </a:schemeClr>
                </a:solidFill>
                <a:cs typeface="Arial"/>
              </a:rPr>
              <a:t>Exceptional communication and interpersonal skills, with the ability to collaborate effectively with both technical and non-technical stakeholders. </a:t>
            </a:r>
          </a:p>
          <a:p>
            <a:pPr marL="184785" indent="-172085">
              <a:lnSpc>
                <a:spcPct val="100000"/>
              </a:lnSpc>
              <a:buChar char="•"/>
              <a:tabLst>
                <a:tab pos="184785" algn="l"/>
                <a:tab pos="185420" algn="l"/>
              </a:tabLst>
            </a:pPr>
            <a:r>
              <a:rPr lang="en-US" sz="1000" dirty="0">
                <a:solidFill>
                  <a:schemeClr val="tx1">
                    <a:lumMod val="65000"/>
                    <a:lumOff val="35000"/>
                  </a:schemeClr>
                </a:solidFill>
                <a:cs typeface="Arial"/>
              </a:rPr>
              <a:t>Experience with cloud-based development environments and DevOps practices is highly desirable. </a:t>
            </a:r>
          </a:p>
          <a:p>
            <a:pPr marL="184785" indent="-172085">
              <a:lnSpc>
                <a:spcPct val="100000"/>
              </a:lnSpc>
              <a:buChar char="•"/>
              <a:tabLst>
                <a:tab pos="184785" algn="l"/>
                <a:tab pos="185420" algn="l"/>
              </a:tabLst>
            </a:pPr>
            <a:r>
              <a:rPr lang="en-US" sz="1000" dirty="0">
                <a:solidFill>
                  <a:schemeClr val="tx1">
                    <a:lumMod val="65000"/>
                    <a:lumOff val="35000"/>
                  </a:schemeClr>
                </a:solidFill>
                <a:cs typeface="Arial"/>
              </a:rPr>
              <a:t>Strong problem-solving skills and the ability to make decisions under pressure. </a:t>
            </a:r>
          </a:p>
          <a:p>
            <a:pPr marL="184785" indent="-172085">
              <a:lnSpc>
                <a:spcPct val="100000"/>
              </a:lnSpc>
              <a:buChar char="•"/>
              <a:tabLst>
                <a:tab pos="184785" algn="l"/>
                <a:tab pos="185420" algn="l"/>
              </a:tabLst>
            </a:pPr>
            <a:r>
              <a:rPr lang="en-US" sz="1000" dirty="0">
                <a:solidFill>
                  <a:schemeClr val="tx1">
                    <a:lumMod val="65000"/>
                    <a:lumOff val="35000"/>
                  </a:schemeClr>
                </a:solidFill>
                <a:cs typeface="Arial"/>
              </a:rPr>
              <a:t>A passion for innovation and a commitment to staying current with industry trends. </a:t>
            </a:r>
          </a:p>
        </p:txBody>
      </p:sp>
      <p:sp>
        <p:nvSpPr>
          <p:cNvPr id="8" name="object 20">
            <a:extLst>
              <a:ext uri="{FF2B5EF4-FFF2-40B4-BE49-F238E27FC236}">
                <a16:creationId xmlns:a16="http://schemas.microsoft.com/office/drawing/2014/main" id="{A325D867-FFC9-4379-854A-E3B8EA1F461D}"/>
              </a:ext>
            </a:extLst>
          </p:cNvPr>
          <p:cNvSpPr txBox="1">
            <a:spLocks/>
          </p:cNvSpPr>
          <p:nvPr/>
        </p:nvSpPr>
        <p:spPr>
          <a:xfrm>
            <a:off x="232929" y="1034226"/>
            <a:ext cx="6279616" cy="834203"/>
          </a:xfrm>
          <a:prstGeom prst="rect">
            <a:avLst/>
          </a:prstGeom>
        </p:spPr>
        <p:txBody>
          <a:bodyPr vert="horz" wrap="square" lIns="0" tIns="13335" rIns="0" bIns="0" rtlCol="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13335" indent="0" algn="just">
              <a:lnSpc>
                <a:spcPct val="100000"/>
              </a:lnSpc>
              <a:spcBef>
                <a:spcPts val="105"/>
              </a:spcBef>
              <a:buNone/>
            </a:pPr>
            <a:r>
              <a:rPr lang="en-US" sz="1050" b="1" dirty="0" err="1">
                <a:solidFill>
                  <a:schemeClr val="tx1">
                    <a:lumMod val="85000"/>
                    <a:lumOff val="15000"/>
                  </a:schemeClr>
                </a:solidFill>
              </a:rPr>
              <a:t>tradias</a:t>
            </a:r>
            <a:r>
              <a:rPr lang="en-US" sz="1050" b="1" dirty="0">
                <a:solidFill>
                  <a:schemeClr val="tx1">
                    <a:lumMod val="85000"/>
                    <a:lumOff val="15000"/>
                  </a:schemeClr>
                </a:solidFill>
              </a:rPr>
              <a:t> is a fast-growing start-up with offices in Frankfurt, Athens and Toronto. Based on the in-depth expertise of our banking partner, Bankhaus </a:t>
            </a:r>
            <a:r>
              <a:rPr lang="en-US" sz="1050" b="1" dirty="0" err="1">
                <a:solidFill>
                  <a:schemeClr val="tx1">
                    <a:lumMod val="85000"/>
                    <a:lumOff val="15000"/>
                  </a:schemeClr>
                </a:solidFill>
              </a:rPr>
              <a:t>Scheich</a:t>
            </a:r>
            <a:r>
              <a:rPr lang="en-US" sz="1050" b="1" dirty="0">
                <a:solidFill>
                  <a:schemeClr val="tx1">
                    <a:lumMod val="85000"/>
                    <a:lumOff val="15000"/>
                  </a:schemeClr>
                </a:solidFill>
              </a:rPr>
              <a:t> - one of Germany's leading securities trading banks and a major market maker on the Frankfurt Stock Exchange - we offer our institutional clients a secure platform for trading digital assets. In addition to trading, we offer a wide range of services for digital assets.</a:t>
            </a:r>
          </a:p>
          <a:p>
            <a:pPr marL="0" marR="13335" indent="0" algn="just">
              <a:lnSpc>
                <a:spcPct val="100000"/>
              </a:lnSpc>
              <a:spcBef>
                <a:spcPts val="105"/>
              </a:spcBef>
              <a:buNone/>
            </a:pPr>
            <a:r>
              <a:rPr lang="en-US" sz="1050" b="1" dirty="0">
                <a:solidFill>
                  <a:schemeClr val="tx1">
                    <a:lumMod val="85000"/>
                    <a:lumOff val="15000"/>
                  </a:schemeClr>
                </a:solidFill>
              </a:rPr>
              <a:t> </a:t>
            </a:r>
          </a:p>
        </p:txBody>
      </p:sp>
      <p:sp>
        <p:nvSpPr>
          <p:cNvPr id="9" name="object 21">
            <a:extLst>
              <a:ext uri="{FF2B5EF4-FFF2-40B4-BE49-F238E27FC236}">
                <a16:creationId xmlns:a16="http://schemas.microsoft.com/office/drawing/2014/main" id="{6AF6AA8D-9A6C-4125-8375-5AAF099600CA}"/>
              </a:ext>
            </a:extLst>
          </p:cNvPr>
          <p:cNvSpPr txBox="1"/>
          <p:nvPr/>
        </p:nvSpPr>
        <p:spPr>
          <a:xfrm>
            <a:off x="112525" y="7497798"/>
            <a:ext cx="6745475" cy="2213426"/>
          </a:xfrm>
          <a:prstGeom prst="rect">
            <a:avLst/>
          </a:prstGeom>
        </p:spPr>
        <p:txBody>
          <a:bodyPr vert="horz" wrap="square" lIns="0" tIns="12700" rIns="0" bIns="0" rtlCol="0">
            <a:spAutoFit/>
          </a:bodyPr>
          <a:lstStyle/>
          <a:p>
            <a:pPr marL="12700">
              <a:lnSpc>
                <a:spcPct val="100000"/>
              </a:lnSpc>
              <a:spcAft>
                <a:spcPts val="600"/>
              </a:spcAft>
            </a:pPr>
            <a:r>
              <a:rPr lang="de-DE" sz="1100" b="1" spc="-5" dirty="0">
                <a:solidFill>
                  <a:schemeClr val="accent1">
                    <a:lumMod val="75000"/>
                  </a:schemeClr>
                </a:solidFill>
                <a:cs typeface="Arial"/>
              </a:rPr>
              <a:t>tradias offers:</a:t>
            </a:r>
          </a:p>
          <a:p>
            <a:pPr marL="184785" indent="-172085">
              <a:lnSpc>
                <a:spcPct val="100000"/>
              </a:lnSpc>
              <a:buChar char="•"/>
              <a:tabLst>
                <a:tab pos="184785" algn="l"/>
                <a:tab pos="185420" algn="l"/>
              </a:tabLst>
            </a:pPr>
            <a:r>
              <a:rPr lang="en-US" sz="800" spc="-5" dirty="0">
                <a:solidFill>
                  <a:schemeClr val="tx1">
                    <a:lumMod val="65000"/>
                    <a:lumOff val="35000"/>
                  </a:schemeClr>
                </a:solidFill>
                <a:cs typeface="Arial"/>
              </a:rPr>
              <a:t>Work with experts from the digital assets / crypto industry </a:t>
            </a:r>
          </a:p>
          <a:p>
            <a:pPr marL="184785" indent="-172085">
              <a:lnSpc>
                <a:spcPct val="100000"/>
              </a:lnSpc>
              <a:buChar char="•"/>
              <a:tabLst>
                <a:tab pos="184785" algn="l"/>
                <a:tab pos="185420" algn="l"/>
              </a:tabLst>
            </a:pPr>
            <a:r>
              <a:rPr lang="en-US" sz="800" spc="-5" dirty="0">
                <a:solidFill>
                  <a:schemeClr val="tx1">
                    <a:lumMod val="65000"/>
                    <a:lumOff val="35000"/>
                  </a:schemeClr>
                </a:solidFill>
                <a:cs typeface="Arial"/>
              </a:rPr>
              <a:t>Flat hierarchies</a:t>
            </a:r>
          </a:p>
          <a:p>
            <a:pPr marL="184785" indent="-172085">
              <a:lnSpc>
                <a:spcPct val="100000"/>
              </a:lnSpc>
              <a:buChar char="•"/>
              <a:tabLst>
                <a:tab pos="184785" algn="l"/>
                <a:tab pos="185420" algn="l"/>
              </a:tabLst>
            </a:pPr>
            <a:r>
              <a:rPr lang="en-US" sz="800" spc="-5" dirty="0">
                <a:solidFill>
                  <a:schemeClr val="tx1">
                    <a:lumMod val="65000"/>
                    <a:lumOff val="35000"/>
                  </a:schemeClr>
                </a:solidFill>
                <a:cs typeface="Arial"/>
              </a:rPr>
              <a:t>Flexible working hours with home office options</a:t>
            </a:r>
          </a:p>
          <a:p>
            <a:pPr marL="184785" indent="-172085">
              <a:lnSpc>
                <a:spcPct val="100000"/>
              </a:lnSpc>
              <a:buChar char="•"/>
              <a:tabLst>
                <a:tab pos="184785" algn="l"/>
                <a:tab pos="185420" algn="l"/>
              </a:tabLst>
            </a:pPr>
            <a:r>
              <a:rPr lang="en-US" sz="800" spc="-5" dirty="0">
                <a:solidFill>
                  <a:schemeClr val="tx1">
                    <a:lumMod val="65000"/>
                    <a:lumOff val="35000"/>
                  </a:schemeClr>
                </a:solidFill>
                <a:cs typeface="Arial"/>
              </a:rPr>
              <a:t>International and modern working environment</a:t>
            </a:r>
          </a:p>
          <a:p>
            <a:pPr marL="184785" indent="-172085">
              <a:lnSpc>
                <a:spcPct val="100000"/>
              </a:lnSpc>
              <a:buChar char="•"/>
              <a:tabLst>
                <a:tab pos="184785" algn="l"/>
                <a:tab pos="185420" algn="l"/>
              </a:tabLst>
            </a:pPr>
            <a:r>
              <a:rPr lang="en-US" sz="800" spc="-5" dirty="0">
                <a:solidFill>
                  <a:schemeClr val="tx1">
                    <a:lumMod val="65000"/>
                    <a:lumOff val="35000"/>
                  </a:schemeClr>
                </a:solidFill>
                <a:cs typeface="Arial"/>
              </a:rPr>
              <a:t>Strongly motivated young and dynamic team</a:t>
            </a:r>
          </a:p>
          <a:p>
            <a:pPr marL="184785" indent="-172085">
              <a:lnSpc>
                <a:spcPct val="100000"/>
              </a:lnSpc>
              <a:buChar char="•"/>
              <a:tabLst>
                <a:tab pos="184785" algn="l"/>
                <a:tab pos="185420" algn="l"/>
              </a:tabLst>
            </a:pPr>
            <a:r>
              <a:rPr lang="en-US" sz="800" spc="-5" dirty="0">
                <a:solidFill>
                  <a:schemeClr val="tx1">
                    <a:lumMod val="65000"/>
                    <a:lumOff val="35000"/>
                  </a:schemeClr>
                </a:solidFill>
                <a:cs typeface="Arial"/>
              </a:rPr>
              <a:t>A high degree of self-reliance, responsibility, and  development perspective </a:t>
            </a:r>
          </a:p>
          <a:p>
            <a:pPr marL="184785" indent="-172085">
              <a:lnSpc>
                <a:spcPct val="100000"/>
              </a:lnSpc>
              <a:buChar char="•"/>
              <a:tabLst>
                <a:tab pos="184785" algn="l"/>
                <a:tab pos="185420" algn="l"/>
              </a:tabLst>
            </a:pPr>
            <a:r>
              <a:rPr lang="en-US" sz="800" spc="-5" dirty="0">
                <a:solidFill>
                  <a:schemeClr val="tx1">
                    <a:lumMod val="65000"/>
                    <a:lumOff val="35000"/>
                  </a:schemeClr>
                </a:solidFill>
                <a:cs typeface="Arial"/>
              </a:rPr>
              <a:t>30 days vacation/year</a:t>
            </a:r>
          </a:p>
          <a:p>
            <a:pPr marL="184785" indent="-172085">
              <a:lnSpc>
                <a:spcPct val="100000"/>
              </a:lnSpc>
              <a:buChar char="•"/>
              <a:tabLst>
                <a:tab pos="184785" algn="l"/>
                <a:tab pos="185420" algn="l"/>
              </a:tabLst>
            </a:pPr>
            <a:r>
              <a:rPr lang="en-US" sz="800" spc="-5" dirty="0">
                <a:solidFill>
                  <a:schemeClr val="tx1">
                    <a:lumMod val="65000"/>
                    <a:lumOff val="35000"/>
                  </a:schemeClr>
                </a:solidFill>
                <a:cs typeface="Arial"/>
              </a:rPr>
              <a:t>Attractive compensation package</a:t>
            </a:r>
          </a:p>
          <a:p>
            <a:pPr marL="184785" indent="-172085">
              <a:lnSpc>
                <a:spcPct val="100000"/>
              </a:lnSpc>
              <a:buChar char="•"/>
              <a:tabLst>
                <a:tab pos="184785" algn="l"/>
                <a:tab pos="185420" algn="l"/>
              </a:tabLst>
            </a:pPr>
            <a:r>
              <a:rPr lang="en-US" sz="800" spc="-5" dirty="0">
                <a:solidFill>
                  <a:schemeClr val="tx1">
                    <a:lumMod val="65000"/>
                    <a:lumOff val="35000"/>
                  </a:schemeClr>
                </a:solidFill>
                <a:cs typeface="Arial"/>
              </a:rPr>
              <a:t>Team and company events</a:t>
            </a:r>
          </a:p>
          <a:p>
            <a:pPr marL="184785" indent="-172085">
              <a:lnSpc>
                <a:spcPct val="100000"/>
              </a:lnSpc>
              <a:buChar char="•"/>
              <a:tabLst>
                <a:tab pos="184785" algn="l"/>
                <a:tab pos="185420" algn="l"/>
              </a:tabLst>
            </a:pPr>
            <a:r>
              <a:rPr lang="en-US" sz="800" spc="-5" dirty="0">
                <a:solidFill>
                  <a:schemeClr val="tx1">
                    <a:lumMod val="65000"/>
                    <a:lumOff val="35000"/>
                  </a:schemeClr>
                </a:solidFill>
                <a:cs typeface="Arial"/>
              </a:rPr>
              <a:t>A modern office right in heart of the financial center Frankfurt</a:t>
            </a:r>
            <a:br>
              <a:rPr lang="de-DE" sz="1000" spc="-5" dirty="0">
                <a:solidFill>
                  <a:schemeClr val="tx1">
                    <a:lumMod val="65000"/>
                    <a:lumOff val="35000"/>
                  </a:schemeClr>
                </a:solidFill>
                <a:cs typeface="Arial"/>
              </a:rPr>
            </a:br>
            <a:endParaRPr lang="de-DE" sz="1000" spc="-5" dirty="0">
              <a:solidFill>
                <a:schemeClr val="tx1">
                  <a:lumMod val="65000"/>
                  <a:lumOff val="35000"/>
                </a:schemeClr>
              </a:solidFill>
              <a:cs typeface="Arial"/>
            </a:endParaRPr>
          </a:p>
          <a:p>
            <a:pPr marL="12700">
              <a:spcAft>
                <a:spcPts val="600"/>
              </a:spcAft>
            </a:pPr>
            <a:r>
              <a:rPr lang="en-US" sz="800" spc="-5" dirty="0">
                <a:solidFill>
                  <a:schemeClr val="tx1">
                    <a:lumMod val="65000"/>
                    <a:lumOff val="35000"/>
                  </a:schemeClr>
                </a:solidFill>
                <a:cs typeface="Arial"/>
              </a:rPr>
              <a:t>Be part of our driven team! Send us your complete application via e-mail to the address </a:t>
            </a:r>
            <a:r>
              <a:rPr lang="en-US" sz="800" spc="-5" dirty="0">
                <a:solidFill>
                  <a:schemeClr val="tx1">
                    <a:lumMod val="65000"/>
                    <a:lumOff val="35000"/>
                  </a:schemeClr>
                </a:solidFill>
                <a:cs typeface="Arial"/>
                <a:hlinkClick r:id="rId3"/>
              </a:rPr>
              <a:t>karriere@tradias.de</a:t>
            </a:r>
            <a:r>
              <a:rPr lang="en-US" sz="800" spc="-5" dirty="0">
                <a:solidFill>
                  <a:schemeClr val="tx1">
                    <a:lumMod val="65000"/>
                    <a:lumOff val="35000"/>
                  </a:schemeClr>
                </a:solidFill>
                <a:cs typeface="Arial"/>
              </a:rPr>
              <a:t>, stating the earliest possible joining date and your salary expectations. </a:t>
            </a:r>
          </a:p>
          <a:p>
            <a:pPr marL="12700">
              <a:spcAft>
                <a:spcPts val="600"/>
              </a:spcAft>
            </a:pPr>
            <a:br>
              <a:rPr lang="de-DE" sz="800" dirty="0">
                <a:solidFill>
                  <a:schemeClr val="tx1">
                    <a:lumMod val="65000"/>
                    <a:lumOff val="35000"/>
                  </a:schemeClr>
                </a:solidFill>
                <a:cs typeface="Arial"/>
              </a:rPr>
            </a:br>
            <a:r>
              <a:rPr lang="en-US" sz="800" dirty="0">
                <a:solidFill>
                  <a:schemeClr val="tx1">
                    <a:lumMod val="65000"/>
                    <a:lumOff val="35000"/>
                  </a:schemeClr>
                </a:solidFill>
                <a:cs typeface="Arial"/>
              </a:rPr>
              <a:t>Formulations referring to individuals in the job advertisement are to be considered gender-neutral.</a:t>
            </a:r>
            <a:endParaRPr lang="de-DE" sz="800" dirty="0">
              <a:solidFill>
                <a:schemeClr val="tx1">
                  <a:lumMod val="65000"/>
                  <a:lumOff val="35000"/>
                </a:schemeClr>
              </a:solidFill>
              <a:cs typeface="Arial"/>
            </a:endParaRPr>
          </a:p>
        </p:txBody>
      </p:sp>
      <p:sp>
        <p:nvSpPr>
          <p:cNvPr id="10" name="TextBox 9">
            <a:extLst>
              <a:ext uri="{FF2B5EF4-FFF2-40B4-BE49-F238E27FC236}">
                <a16:creationId xmlns:a16="http://schemas.microsoft.com/office/drawing/2014/main" id="{4E94F0CC-2E76-409A-8832-EB29ABEF4F9A}"/>
              </a:ext>
            </a:extLst>
          </p:cNvPr>
          <p:cNvSpPr txBox="1"/>
          <p:nvPr/>
        </p:nvSpPr>
        <p:spPr>
          <a:xfrm>
            <a:off x="1054271" y="1895288"/>
            <a:ext cx="4636932" cy="584775"/>
          </a:xfrm>
          <a:prstGeom prst="rect">
            <a:avLst/>
          </a:prstGeom>
          <a:noFill/>
        </p:spPr>
        <p:txBody>
          <a:bodyPr wrap="square">
            <a:spAutoFit/>
          </a:bodyPr>
          <a:lstStyle/>
          <a:p>
            <a:pPr algn="ctr"/>
            <a:r>
              <a:rPr lang="en-US" sz="1600" dirty="0">
                <a:solidFill>
                  <a:schemeClr val="accent1">
                    <a:lumMod val="50000"/>
                  </a:schemeClr>
                </a:solidFill>
              </a:rPr>
              <a:t>Head of Software Engineering (m/f/d) </a:t>
            </a:r>
          </a:p>
          <a:p>
            <a:pPr algn="ctr"/>
            <a:r>
              <a:rPr lang="de-DE" sz="1600" dirty="0">
                <a:solidFill>
                  <a:schemeClr val="accent1">
                    <a:lumMod val="50000"/>
                  </a:schemeClr>
                </a:solidFill>
              </a:rPr>
              <a:t> Frankfurt am Main, Germany</a:t>
            </a:r>
          </a:p>
        </p:txBody>
      </p:sp>
      <p:sp>
        <p:nvSpPr>
          <p:cNvPr id="2" name="TextBox 1">
            <a:extLst>
              <a:ext uri="{FF2B5EF4-FFF2-40B4-BE49-F238E27FC236}">
                <a16:creationId xmlns:a16="http://schemas.microsoft.com/office/drawing/2014/main" id="{7A7AEC60-41C1-4082-9A3C-5B2D643813FA}"/>
              </a:ext>
            </a:extLst>
          </p:cNvPr>
          <p:cNvSpPr txBox="1"/>
          <p:nvPr/>
        </p:nvSpPr>
        <p:spPr>
          <a:xfrm>
            <a:off x="-47509" y="9444335"/>
            <a:ext cx="6322623" cy="461665"/>
          </a:xfrm>
          <a:prstGeom prst="rect">
            <a:avLst/>
          </a:prstGeom>
          <a:noFill/>
        </p:spPr>
        <p:txBody>
          <a:bodyPr wrap="square" rtlCol="0">
            <a:spAutoFit/>
          </a:bodyPr>
          <a:lstStyle/>
          <a:p>
            <a:r>
              <a:rPr lang="en-US" sz="800" b="0" i="0" dirty="0" err="1">
                <a:solidFill>
                  <a:schemeClr val="accent1">
                    <a:lumMod val="75000"/>
                  </a:schemeClr>
                </a:solidFill>
                <a:effectLst/>
                <a:latin typeface="gotham-book"/>
              </a:rPr>
              <a:t>tradias</a:t>
            </a:r>
            <a:r>
              <a:rPr lang="en-US" sz="800" b="0" i="0" dirty="0">
                <a:solidFill>
                  <a:schemeClr val="accent1">
                    <a:lumMod val="75000"/>
                  </a:schemeClr>
                </a:solidFill>
                <a:effectLst/>
                <a:latin typeface="gotham-book"/>
              </a:rPr>
              <a:t> is an Equal Opportunity / Affirmative​ Action employer. All qualified applicants will receive consideration for employment without regard to race, color, religion, sex, national origin, sexual orientation, gender identity, disability, or any other characteristic protected by state, federal, or local law.</a:t>
            </a:r>
            <a:endParaRPr lang="de-DE" dirty="0">
              <a:solidFill>
                <a:schemeClr val="accent1">
                  <a:lumMod val="75000"/>
                </a:schemeClr>
              </a:solidFill>
            </a:endParaRPr>
          </a:p>
        </p:txBody>
      </p:sp>
      <p:cxnSp>
        <p:nvCxnSpPr>
          <p:cNvPr id="4" name="Straight Connector 3">
            <a:extLst>
              <a:ext uri="{FF2B5EF4-FFF2-40B4-BE49-F238E27FC236}">
                <a16:creationId xmlns:a16="http://schemas.microsoft.com/office/drawing/2014/main" id="{9E5D741C-96C5-47A2-9502-BE16B15EEE46}"/>
              </a:ext>
            </a:extLst>
          </p:cNvPr>
          <p:cNvCxnSpPr/>
          <p:nvPr/>
        </p:nvCxnSpPr>
        <p:spPr>
          <a:xfrm>
            <a:off x="-22510" y="1004095"/>
            <a:ext cx="6858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0056C9C-DC86-4AFA-A1F7-FDAA4D9874E1}"/>
              </a:ext>
            </a:extLst>
          </p:cNvPr>
          <p:cNvCxnSpPr/>
          <p:nvPr/>
        </p:nvCxnSpPr>
        <p:spPr>
          <a:xfrm>
            <a:off x="-56263" y="1842660"/>
            <a:ext cx="6858000"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591BA575-A0F8-4A5F-A568-DEBB01B478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64371" y="75519"/>
            <a:ext cx="1770837" cy="846437"/>
          </a:xfrm>
          <a:prstGeom prst="rect">
            <a:avLst/>
          </a:prstGeom>
        </p:spPr>
      </p:pic>
      <p:sp>
        <p:nvSpPr>
          <p:cNvPr id="3" name="TextBox 2">
            <a:extLst>
              <a:ext uri="{FF2B5EF4-FFF2-40B4-BE49-F238E27FC236}">
                <a16:creationId xmlns:a16="http://schemas.microsoft.com/office/drawing/2014/main" id="{8A4E690D-2ABC-4C1E-A09D-44C29149ADC5}"/>
              </a:ext>
            </a:extLst>
          </p:cNvPr>
          <p:cNvSpPr txBox="1"/>
          <p:nvPr/>
        </p:nvSpPr>
        <p:spPr>
          <a:xfrm>
            <a:off x="22509" y="2408202"/>
            <a:ext cx="6812981" cy="861774"/>
          </a:xfrm>
          <a:prstGeom prst="rect">
            <a:avLst/>
          </a:prstGeom>
          <a:noFill/>
        </p:spPr>
        <p:txBody>
          <a:bodyPr wrap="square" rtlCol="0">
            <a:spAutoFit/>
          </a:bodyPr>
          <a:lstStyle/>
          <a:p>
            <a:r>
              <a:rPr lang="en-US" sz="1000" dirty="0">
                <a:solidFill>
                  <a:schemeClr val="bg2">
                    <a:lumMod val="25000"/>
                  </a:schemeClr>
                </a:solidFill>
              </a:rPr>
              <a:t>We are looking for an experienced engineer with a strong product mindset and a passion for helping others succeed. The ideal candidate will have experience managing agile development teams and a proven track record of delivering high-quality software products on time and within budget . You are looking for a dynamic environment in which you can use your strengths and develop yourself further? Our agile FinTech is the place to be for you! Grow with us and let's innovate the European crypto and digital assets universe together. </a:t>
            </a:r>
            <a:endParaRPr lang="de-DE" sz="1000" dirty="0">
              <a:solidFill>
                <a:schemeClr val="bg2">
                  <a:lumMod val="25000"/>
                </a:schemeClr>
              </a:solidFill>
            </a:endParaRPr>
          </a:p>
        </p:txBody>
      </p:sp>
    </p:spTree>
    <p:extLst>
      <p:ext uri="{BB962C8B-B14F-4D97-AF65-F5344CB8AC3E}">
        <p14:creationId xmlns:p14="http://schemas.microsoft.com/office/powerpoint/2010/main" val="37716586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A9A2C6EA46764F47A93533454BF08707" ma:contentTypeVersion="13" ma:contentTypeDescription="Ein neues Dokument erstellen." ma:contentTypeScope="" ma:versionID="00304a5c236e71b0d3ceab80613af431">
  <xsd:schema xmlns:xsd="http://www.w3.org/2001/XMLSchema" xmlns:xs="http://www.w3.org/2001/XMLSchema" xmlns:p="http://schemas.microsoft.com/office/2006/metadata/properties" xmlns:ns3="3d7c3524-5b57-472c-a6be-809805ab162d" xmlns:ns4="cffa4728-7158-4765-9848-15fa30800a7c" targetNamespace="http://schemas.microsoft.com/office/2006/metadata/properties" ma:root="true" ma:fieldsID="eb70046fe34d25675345af584761253e" ns3:_="" ns4:_="">
    <xsd:import namespace="3d7c3524-5b57-472c-a6be-809805ab162d"/>
    <xsd:import namespace="cffa4728-7158-4765-9848-15fa30800a7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LengthInSeconds"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7c3524-5b57-472c-a6be-809805ab162d"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Freigegeben für - Details" ma:internalName="SharedWithDetails" ma:readOnly="true">
      <xsd:simpleType>
        <xsd:restriction base="dms:Note">
          <xsd:maxLength value="255"/>
        </xsd:restriction>
      </xsd:simpleType>
    </xsd:element>
    <xsd:element name="SharingHintHash" ma:index="10" nillable="true" ma:displayName="Freigabehinweis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fa4728-7158-4765-9848-15fa30800a7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C449607-F622-4468-90AE-89CA095FBA54}">
  <ds:schemaRefs>
    <ds:schemaRef ds:uri="http://schemas.microsoft.com/sharepoint/v3/contenttype/forms"/>
  </ds:schemaRefs>
</ds:datastoreItem>
</file>

<file path=customXml/itemProps2.xml><?xml version="1.0" encoding="utf-8"?>
<ds:datastoreItem xmlns:ds="http://schemas.openxmlformats.org/officeDocument/2006/customXml" ds:itemID="{C42571B5-C1B6-4BB5-8D68-2568C681B9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7c3524-5b57-472c-a6be-809805ab162d"/>
    <ds:schemaRef ds:uri="cffa4728-7158-4765-9848-15fa30800a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11D719-1A37-442B-9BE7-F33E3F8DB4BB}">
  <ds:schemaRefs>
    <ds:schemaRef ds:uri="http://purl.org/dc/terms/"/>
    <ds:schemaRef ds:uri="http://schemas.openxmlformats.org/package/2006/metadata/core-properties"/>
    <ds:schemaRef ds:uri="3d7c3524-5b57-472c-a6be-809805ab162d"/>
    <ds:schemaRef ds:uri="http://schemas.microsoft.com/office/2006/documentManagement/types"/>
    <ds:schemaRef ds:uri="http://schemas.microsoft.com/office/infopath/2007/PartnerControls"/>
    <ds:schemaRef ds:uri="http://purl.org/dc/elements/1.1/"/>
    <ds:schemaRef ds:uri="http://schemas.microsoft.com/office/2006/metadata/properties"/>
    <ds:schemaRef ds:uri="cffa4728-7158-4765-9848-15fa30800a7c"/>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694</Words>
  <Application>Microsoft Office PowerPoint</Application>
  <PresentationFormat>A4-Papier (210 x 297 mm)</PresentationFormat>
  <Paragraphs>44</Paragraphs>
  <Slides>1</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vt:i4>
      </vt:variant>
    </vt:vector>
  </HeadingPairs>
  <TitlesOfParts>
    <vt:vector size="6" baseType="lpstr">
      <vt:lpstr>Arial</vt:lpstr>
      <vt:lpstr>Calibri</vt:lpstr>
      <vt:lpstr>Calibri Light</vt:lpstr>
      <vt:lpstr>gotham-book</vt:lpstr>
      <vt:lpstr>Office Theme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Amtul Saboor Chaudry</dc:creator>
  <cp:lastModifiedBy>Tatjana Schäfer</cp:lastModifiedBy>
  <cp:revision>41</cp:revision>
  <dcterms:created xsi:type="dcterms:W3CDTF">2022-01-18T13:12:04Z</dcterms:created>
  <dcterms:modified xsi:type="dcterms:W3CDTF">2024-09-17T10:03:51Z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0x010100A9A2C6EA46764F47A93533454BF08707</vt:lpwstr>
  </property>
</Properties>
</file>